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74" r:id="rId2"/>
    <p:sldId id="466" r:id="rId3"/>
    <p:sldId id="486" r:id="rId4"/>
    <p:sldId id="487" r:id="rId5"/>
    <p:sldId id="463" r:id="rId6"/>
    <p:sldId id="491" r:id="rId7"/>
    <p:sldId id="490" r:id="rId8"/>
    <p:sldId id="465" r:id="rId9"/>
    <p:sldId id="469" r:id="rId10"/>
    <p:sldId id="267" r:id="rId11"/>
    <p:sldId id="473" r:id="rId12"/>
    <p:sldId id="488" r:id="rId13"/>
    <p:sldId id="4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2" autoAdjust="0"/>
    <p:restoredTop sz="94004" autoAdjust="0"/>
  </p:normalViewPr>
  <p:slideViewPr>
    <p:cSldViewPr snapToGrid="0">
      <p:cViewPr>
        <p:scale>
          <a:sx n="108" d="100"/>
          <a:sy n="108" d="100"/>
        </p:scale>
        <p:origin x="1712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469DA-4B66-4603-A769-68EA684FEA8C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650CF-0B7E-4950-8F70-18CFA38858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39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7F07-9DF6-8848-4341-6464286C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8E9BD-45BB-F396-C63F-4D4589C45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BA40-497E-4C3C-8C15-242612CC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F7CE-F7E5-96EE-0D52-06CABF47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D40D-812A-E46F-69C6-D077A34F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053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FB38-7694-0738-B6F2-FAA4AA38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B28B8-744A-B359-5350-98857D7BC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3BFA-552E-BC9E-5F4D-E4B3ECD8E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D455B-32EB-2260-563E-662ADFF1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53481-2D24-AA44-BBDB-5C3033E0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94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77B5B-8AC5-1FE0-BB38-5A0BBB52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CAD96-9D38-60FF-D9BB-DAD401BAB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61809-350D-148A-28D4-A29D1297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D2367-E983-52A9-04AA-FD9EB3F2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295A-78C5-B99E-BA55-6412B294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322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1BDB-021B-D283-A9F8-465B7838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3D71-CFB3-EAB4-7F29-DAD8B77A2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97E1C-7529-47DC-1527-6ED04390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40A33-AEF8-6F48-0A07-0FF7EAA9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DF41B-2C66-0298-2D1B-289DEB81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6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FECB-9AED-194B-3A6A-5EDB81FE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63574-DA4D-F9E9-C982-B3CEC979B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35904-2441-2F1C-76B0-F5234E04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B00AC-2936-A8DC-CE4B-DF4B0C55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DA9E-BB03-89A2-01FE-47789FB9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43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52D1-E2D4-719E-13D1-76293149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DE9F-588D-57E6-3434-75C8AD56F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0FC1-8352-DFED-0CC4-4719B5D14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4C6F5-6F26-3702-9977-A9164AD9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771F3-B25E-E8D4-FA0D-5409294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67CF1-D275-8445-40F6-E3FC6722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45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74F6-8D8A-9E8B-B156-F31EE7CA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EFC23-34BA-7843-4872-C171C2127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13C90-D89C-0623-DD0B-C6A37521F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B8651-FAAF-F8BF-1239-B443EBF66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FDD43-6157-BDDC-EF8F-C204525D3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F2511-600F-4769-F671-0EA1A10B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6BE85-1717-7219-7F8B-EE9A21838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28F50-2D96-C81E-5B72-36597EA5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3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4679-E067-32DF-980E-E8E00C02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33D90-3F27-6B91-38CF-9D127CC0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F88CF-2428-FC31-EE65-86EFF72F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D4364-605A-DCD5-4BAE-75F473EE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4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E12F4-0E7A-7215-49B0-F380742D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F5938-E529-AEF2-FAD9-C597F803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AB9CB-8859-D415-D8F1-62F87EF0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79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5897-6CA3-9CFC-ED79-06B3B9F6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5CF5-EA50-C81A-A447-2209683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33532-54E8-4579-1033-9CA0A379C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80787-5D95-823D-37FB-030D729A5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5201F-E0BE-5C30-071D-3C8FAA59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7686-70D3-1899-C0BD-FC8596A6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48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66B6-DABC-4EBF-0E39-626BE2D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B8FF2E-6FB7-BBAF-345B-66223BA44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4F54D-D03E-1DEF-C844-15C5A0E07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AACE4-348B-4C13-C16C-EA978588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84CE4-A049-390F-20F4-7A046C4F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09947-757C-9CA3-91E2-ECA48D4B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05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52FE8-DC80-E998-BDE8-34C05DA1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24DB4-81A9-F260-6830-3602505F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CC12A-044E-E455-79B8-A5E9ED2E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6AE82-A90B-4B28-9030-FE204B19084D}" type="datetimeFigureOut">
              <a:rPr lang="en-IN" smtClean="0"/>
              <a:t>23/10/23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AA20C-0034-8E67-599E-81551B1D9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DFB48-618F-FC9F-D251-4B71D376F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37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dg.un.org/latest/stories/new-un-report-offers-survival-guide-humanity-face-climate-change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semanticclimate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T2Die3pV3dLcyHgwZBg3IxS2FJ_8W0-?usp=shari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/semanticClimate/blob/main/ipcc/ar6/test/ipcc_glossary.html" TargetMode="External"/><Relationship Id="rId2" Type="http://schemas.openxmlformats.org/officeDocument/2006/relationships/hyperlink" Target="https://github.com/petermr/semanticClimate/blob/main/ipcc/ar6/test/total_glossary/parents.csv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g-ipclimatec-reports.wikibase.cloud/wiki/Main_Pag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ytimes.com/2015/04/08/opinion/yes-we-were-warned-about-ebola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/semanticClimate" TargetMode="External"/><Relationship Id="rId2" Type="http://schemas.openxmlformats.org/officeDocument/2006/relationships/hyperlink" Target="https://semanticclimate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pcc.ch/srccl/" TargetMode="External"/><Relationship Id="rId3" Type="http://schemas.openxmlformats.org/officeDocument/2006/relationships/hyperlink" Target="https://www.ipcc.ch/report/ar6/wg1/" TargetMode="External"/><Relationship Id="rId7" Type="http://schemas.openxmlformats.org/officeDocument/2006/relationships/hyperlink" Target="https://www.ipcc.ch/sr15/" TargetMode="External"/><Relationship Id="rId2" Type="http://schemas.openxmlformats.org/officeDocument/2006/relationships/hyperlink" Target="https://github.com/petermr/semanticClimate/blob/main/ipcc/ar6/fsci_slides/Waheb_presentation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cc.ch/report/ar6/syr/" TargetMode="External"/><Relationship Id="rId5" Type="http://schemas.openxmlformats.org/officeDocument/2006/relationships/hyperlink" Target="https://www.ipcc.ch/report/ar6/wg3/" TargetMode="External"/><Relationship Id="rId4" Type="http://schemas.openxmlformats.org/officeDocument/2006/relationships/hyperlink" Target="https://www.ipcc.ch/report/ar6/wg2/" TargetMode="External"/><Relationship Id="rId9" Type="http://schemas.openxmlformats.org/officeDocument/2006/relationships/hyperlink" Target="https://www.ipcc.ch/srocc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hyperlink" Target="https://commons.wikimedia.org/wiki/File:Wikidata-logo-en.sv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9553-0A39-F157-F975-443571E5D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8384" y="727603"/>
            <a:ext cx="9144000" cy="967179"/>
          </a:xfrm>
        </p:spPr>
        <p:txBody>
          <a:bodyPr>
            <a:normAutofit/>
          </a:bodyPr>
          <a:lstStyle/>
          <a:p>
            <a:r>
              <a:rPr lang="en-US" sz="4400" b="1" dirty="0"/>
              <a:t>Knowledge systems for Climate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57F377-DCD6-E699-7B11-F7BDD2334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3020" y="1942976"/>
            <a:ext cx="9144000" cy="3476047"/>
          </a:xfrm>
        </p:spPr>
        <p:txBody>
          <a:bodyPr>
            <a:noAutofit/>
          </a:bodyPr>
          <a:lstStyle/>
          <a:p>
            <a:r>
              <a:rPr lang="en-US" sz="3200" b="1" dirty="0"/>
              <a:t>Peter Murray-Rust</a:t>
            </a:r>
          </a:p>
          <a:p>
            <a:r>
              <a:rPr lang="en-US" sz="3200" i="1" dirty="0"/>
              <a:t>University of Cambridge and </a:t>
            </a:r>
            <a:r>
              <a:rPr lang="en-US" sz="3200" dirty="0">
                <a:hlinkClick r:id="rId2"/>
              </a:rPr>
              <a:t>https://semanticClimate.org</a:t>
            </a:r>
            <a:r>
              <a:rPr lang="en-US" sz="3200" dirty="0"/>
              <a:t> </a:t>
            </a:r>
          </a:p>
          <a:p>
            <a:endParaRPr lang="en-US" sz="3200" i="1" dirty="0"/>
          </a:p>
          <a:p>
            <a:r>
              <a:rPr lang="en-US" sz="3600" dirty="0"/>
              <a:t>Guterres: </a:t>
            </a:r>
            <a:r>
              <a:rPr lang="en-US" sz="3600" i="1" dirty="0"/>
              <a:t>IPCC Report is “Survival Guide for Humanity”</a:t>
            </a:r>
          </a:p>
          <a:p>
            <a:r>
              <a:rPr lang="en-US" sz="1400" i="1" dirty="0">
                <a:hlinkClick r:id="rId3"/>
              </a:rPr>
              <a:t>https://unsdg.un.org/latest/stories/new-un-report-offers-survival-guide-humanity-face-climate-change</a:t>
            </a:r>
            <a:r>
              <a:rPr lang="en-US" sz="1400" i="1" dirty="0"/>
              <a:t> </a:t>
            </a:r>
          </a:p>
          <a:p>
            <a:r>
              <a:rPr lang="en-US" sz="3200" dirty="0"/>
              <a:t>TiB 2023-10-23, Online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7FFA1-3A1B-1470-9F7E-DD8DA9727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611"/>
            <a:ext cx="3594970" cy="835830"/>
          </a:xfrm>
          <a:prstGeom prst="rect">
            <a:avLst/>
          </a:prstGeom>
        </p:spPr>
      </p:pic>
      <p:pic>
        <p:nvPicPr>
          <p:cNvPr id="6" name="Shape 35">
            <a:extLst>
              <a:ext uri="{FF2B5EF4-FFF2-40B4-BE49-F238E27FC236}">
                <a16:creationId xmlns:a16="http://schemas.microsoft.com/office/drawing/2014/main" id="{3DB32D0F-A2B4-70ED-165C-CDA11A271129}"/>
              </a:ext>
            </a:extLst>
          </p:cNvPr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6363" y="6234670"/>
            <a:ext cx="1747118" cy="50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48D0D-2CD9-2E93-741C-0EBFC6752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695" y="6113678"/>
            <a:ext cx="1934942" cy="676990"/>
          </a:xfrm>
          <a:prstGeom prst="rect">
            <a:avLst/>
          </a:prstGeom>
        </p:spPr>
      </p:pic>
      <p:pic>
        <p:nvPicPr>
          <p:cNvPr id="8" name="pasted-image.pdf">
            <a:extLst>
              <a:ext uri="{FF2B5EF4-FFF2-40B4-BE49-F238E27FC236}">
                <a16:creationId xmlns:a16="http://schemas.microsoft.com/office/drawing/2014/main" id="{0AEA0089-4924-C483-218E-8E98E80E531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4532871" y="6137212"/>
            <a:ext cx="2386046" cy="6299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6571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D04B5D-F90D-439F-F056-05C342ADC267}"/>
              </a:ext>
            </a:extLst>
          </p:cNvPr>
          <p:cNvSpPr txBox="1"/>
          <p:nvPr/>
        </p:nvSpPr>
        <p:spPr>
          <a:xfrm>
            <a:off x="3046770" y="2540675"/>
            <a:ext cx="6098458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{'adaptation': 286, 'fossil fuel': 111, 'methane': 107, 'anthropogenic': 83, 'greenhouse gas': 81, 'climate change mitigation': 66, 'ecosystem services': 48, 'weather': 44, 'carbon sequestration': 35, 'global warming ': 33, 'carbon dioxide': 33, 'carbon tax': 21, 'desertification’: …}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8B639-F164-A82F-825C-204720D4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9" y="1241224"/>
            <a:ext cx="9297937" cy="3984830"/>
          </a:xfrm>
          <a:prstGeom prst="rect">
            <a:avLst/>
          </a:prstGeom>
        </p:spPr>
      </p:pic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34EC2B59-5526-5B94-8AD6-970CCB146F7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21FA95B9-5FEA-DBAA-A5AC-217CC61FC201}"/>
              </a:ext>
            </a:extLst>
          </p:cNvPr>
          <p:cNvSpPr txBox="1"/>
          <p:nvPr/>
        </p:nvSpPr>
        <p:spPr>
          <a:xfrm>
            <a:off x="3467595" y="5409806"/>
            <a:ext cx="1850011" cy="64629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b="1" dirty="0" err="1">
                <a:solidFill>
                  <a:srgbClr val="000000"/>
                </a:solidFill>
                <a:latin typeface="Courier New" panose="02070309020205020404" pitchFamily="49" charset="0"/>
                <a:ea typeface="Montserrat Medium"/>
                <a:cs typeface="Courier New" panose="02070309020205020404" pitchFamily="49" charset="0"/>
                <a:sym typeface="Montserrat Medium"/>
              </a:rPr>
              <a:t>d</a:t>
            </a:r>
            <a:r>
              <a:rPr lang="en-IN" sz="1800" b="1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Montserrat Medium"/>
                <a:cs typeface="Courier New" panose="02070309020205020404" pitchFamily="49" charset="0"/>
                <a:sym typeface="Montserrat Medium"/>
              </a:rPr>
              <a:t>ocanalysis</a:t>
            </a: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IN" sz="1800" b="0" i="1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unsupervised</a:t>
            </a: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C08E6-7AFC-8F10-E869-740DF6447B99}"/>
              </a:ext>
            </a:extLst>
          </p:cNvPr>
          <p:cNvSpPr txBox="1"/>
          <p:nvPr/>
        </p:nvSpPr>
        <p:spPr>
          <a:xfrm>
            <a:off x="10030679" y="89541"/>
            <a:ext cx="2283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linkClick r:id="rId3"/>
              </a:rPr>
              <a:t>Demo link</a:t>
            </a:r>
            <a:endParaRPr lang="en-IN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256A3C-4FB6-10A1-FB61-9E5708CD72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09486" y="634294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3ED35-607A-26E9-84B5-C3829F3B2F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CDD46-B112-EE45-958B-E40A821AE693}"/>
              </a:ext>
            </a:extLst>
          </p:cNvPr>
          <p:cNvSpPr txBox="1"/>
          <p:nvPr/>
        </p:nvSpPr>
        <p:spPr>
          <a:xfrm>
            <a:off x="3643909" y="197263"/>
            <a:ext cx="417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6 Chapters of IPCC WG3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1537-2BCF-6D43-8023-B9CB62DA34E8}"/>
              </a:ext>
            </a:extLst>
          </p:cNvPr>
          <p:cNvSpPr/>
          <p:nvPr/>
        </p:nvSpPr>
        <p:spPr>
          <a:xfrm>
            <a:off x="7122672" y="3547872"/>
            <a:ext cx="1583700" cy="191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869F7-2188-C84B-981D-63EBFAB7972D}"/>
              </a:ext>
            </a:extLst>
          </p:cNvPr>
          <p:cNvSpPr txBox="1"/>
          <p:nvPr/>
        </p:nvSpPr>
        <p:spPr>
          <a:xfrm>
            <a:off x="9145228" y="6171684"/>
            <a:ext cx="201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ShweataNHegde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B5AD4B-EB84-EF49-AB46-2D7D544E417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588441" y="3754757"/>
            <a:ext cx="109461" cy="2186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294548-E404-1942-9F97-AB3F5BB2423A}"/>
              </a:ext>
            </a:extLst>
          </p:cNvPr>
          <p:cNvSpPr txBox="1"/>
          <p:nvPr/>
        </p:nvSpPr>
        <p:spPr>
          <a:xfrm>
            <a:off x="6619177" y="5940851"/>
            <a:ext cx="21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Climate justice!</a:t>
            </a:r>
          </a:p>
        </p:txBody>
      </p:sp>
    </p:spTree>
    <p:extLst>
      <p:ext uri="{BB962C8B-B14F-4D97-AF65-F5344CB8AC3E}">
        <p14:creationId xmlns:p14="http://schemas.microsoft.com/office/powerpoint/2010/main" val="46367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278D9A-6CE4-E64D-B15E-7977640D0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58" y="1015491"/>
            <a:ext cx="5985691" cy="5332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3883376" y="130830"/>
            <a:ext cx="456253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IPCC Knowledge Graph </a:t>
            </a:r>
          </a:p>
          <a:p>
            <a:pPr algn="ctr"/>
            <a:r>
              <a:rPr lang="en-US" sz="3600" dirty="0"/>
              <a:t>~500,000 Links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D44B7B-0953-DD4C-BA16-417F2074BA94}"/>
              </a:ext>
            </a:extLst>
          </p:cNvPr>
          <p:cNvSpPr txBox="1"/>
          <p:nvPr/>
        </p:nvSpPr>
        <p:spPr>
          <a:xfrm>
            <a:off x="8842067" y="4885588"/>
            <a:ext cx="152041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Links to other </a:t>
            </a:r>
          </a:p>
          <a:p>
            <a:r>
              <a:rPr lang="en-US" dirty="0"/>
              <a:t>chapters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503F4-5541-C844-9151-F68956033587}"/>
              </a:ext>
            </a:extLst>
          </p:cNvPr>
          <p:cNvSpPr txBox="1"/>
          <p:nvPr/>
        </p:nvSpPr>
        <p:spPr>
          <a:xfrm>
            <a:off x="1138809" y="1563508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A5776C-C6E7-D44B-8CF8-5B386B8EB6DC}"/>
              </a:ext>
            </a:extLst>
          </p:cNvPr>
          <p:cNvSpPr txBox="1"/>
          <p:nvPr/>
        </p:nvSpPr>
        <p:spPr>
          <a:xfrm>
            <a:off x="10092707" y="3484986"/>
            <a:ext cx="12234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Paragraphs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5C45E8-2C30-6B4C-959F-BF200E126556}"/>
              </a:ext>
            </a:extLst>
          </p:cNvPr>
          <p:cNvSpPr txBox="1"/>
          <p:nvPr/>
        </p:nvSpPr>
        <p:spPr>
          <a:xfrm>
            <a:off x="1150000" y="2746735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47F2F-6F73-9240-9633-BD6721F246A0}"/>
              </a:ext>
            </a:extLst>
          </p:cNvPr>
          <p:cNvSpPr txBox="1"/>
          <p:nvPr/>
        </p:nvSpPr>
        <p:spPr>
          <a:xfrm>
            <a:off x="1138810" y="4374525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481FB7-42D2-3E46-96B8-CEC01BBAAE94}"/>
              </a:ext>
            </a:extLst>
          </p:cNvPr>
          <p:cNvSpPr txBox="1"/>
          <p:nvPr/>
        </p:nvSpPr>
        <p:spPr>
          <a:xfrm>
            <a:off x="1150000" y="5208753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6853C-A142-0940-AD20-262BE1FD2417}"/>
              </a:ext>
            </a:extLst>
          </p:cNvPr>
          <p:cNvCxnSpPr/>
          <p:nvPr/>
        </p:nvCxnSpPr>
        <p:spPr>
          <a:xfrm flipH="1" flipV="1">
            <a:off x="2373549" y="1866770"/>
            <a:ext cx="7228726" cy="17368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398FC-BC3F-BB47-A59A-5E53338D792C}"/>
              </a:ext>
            </a:extLst>
          </p:cNvPr>
          <p:cNvCxnSpPr>
            <a:cxnSpLocks/>
          </p:cNvCxnSpPr>
          <p:nvPr/>
        </p:nvCxnSpPr>
        <p:spPr>
          <a:xfrm flipH="1" flipV="1">
            <a:off x="2206794" y="2994118"/>
            <a:ext cx="7395481" cy="108459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DE9C17-BBD1-B246-8D22-DB6C4077D828}"/>
              </a:ext>
            </a:extLst>
          </p:cNvPr>
          <p:cNvCxnSpPr>
            <a:cxnSpLocks/>
          </p:cNvCxnSpPr>
          <p:nvPr/>
        </p:nvCxnSpPr>
        <p:spPr>
          <a:xfrm flipH="1">
            <a:off x="2153292" y="4243415"/>
            <a:ext cx="7939415" cy="33275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89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1D6DE6-5DEB-106F-4125-CDC40DBAD5FC}"/>
              </a:ext>
            </a:extLst>
          </p:cNvPr>
          <p:cNvSpPr txBox="1"/>
          <p:nvPr/>
        </p:nvSpPr>
        <p:spPr>
          <a:xfrm>
            <a:off x="1170878" y="2551837"/>
            <a:ext cx="797033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400" b="1" dirty="0"/>
              <a:t>Demo: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Glossary (CSV triples) </a:t>
            </a:r>
            <a:r>
              <a:rPr lang="en-US" sz="1600" dirty="0">
                <a:hlinkClick r:id="rId2"/>
              </a:rPr>
              <a:t>https://github.com/petermr/semanticClimate/blob/main/ipcc/ar6/test/total_glossary/parents.csv</a:t>
            </a:r>
            <a:r>
              <a:rPr lang="en-US" sz="1600" dirty="0"/>
              <a:t> </a:t>
            </a:r>
            <a:endParaRPr lang="en-US" sz="24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Glossary Knowledge graph (</a:t>
            </a:r>
            <a:r>
              <a:rPr lang="en-US" sz="2400" b="1" dirty="0" err="1"/>
              <a:t>pyvis</a:t>
            </a:r>
            <a:r>
              <a:rPr lang="en-US" sz="2400" b="1" dirty="0"/>
              <a:t>) </a:t>
            </a:r>
            <a:r>
              <a:rPr lang="en-US" sz="2400" dirty="0"/>
              <a:t>@</a:t>
            </a:r>
            <a:r>
              <a:rPr lang="en-US" sz="2400" dirty="0" err="1"/>
              <a:t>ShweataNHegde</a:t>
            </a:r>
            <a:endParaRPr lang="en-US" sz="2400" dirty="0"/>
          </a:p>
          <a:p>
            <a:pPr lvl="3"/>
            <a:r>
              <a:rPr lang="en-GB" sz="1600" b="0" i="0" u="none" strike="noStrike" dirty="0">
                <a:effectLst/>
                <a:latin typeface="Slack-Lato"/>
                <a:hlinkClick r:id="rId3"/>
              </a:rPr>
              <a:t>https://github.com/petermr/semanticClimate/blob/main/ipcc/ar6/test/ipcc_glossary.html</a:t>
            </a:r>
            <a:endParaRPr lang="en-US" sz="16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Wikibase</a:t>
            </a:r>
            <a:r>
              <a:rPr lang="en-US" sz="2400" b="1" dirty="0"/>
              <a:t> for Chapters + SPARQL</a:t>
            </a:r>
            <a:r>
              <a:rPr lang="en-US" sz="2400" dirty="0"/>
              <a:t> </a:t>
            </a:r>
          </a:p>
          <a:p>
            <a:pPr lvl="3"/>
            <a:r>
              <a:rPr lang="en-US" sz="1600" dirty="0">
                <a:hlinkClick r:id="rId4"/>
              </a:rPr>
              <a:t>https://kg-ipclimatec-reports.wikibase.cloud/wiki/Main_Page</a:t>
            </a:r>
            <a:r>
              <a:rPr lang="en-US" sz="1600" dirty="0"/>
              <a:t> </a:t>
            </a:r>
          </a:p>
          <a:p>
            <a:pPr lvl="3"/>
            <a:r>
              <a:rPr lang="en-US" sz="2400" dirty="0"/>
              <a:t>(</a:t>
            </a:r>
            <a:r>
              <a:rPr lang="en-US" sz="1600" dirty="0"/>
              <a:t>thanks </a:t>
            </a:r>
            <a:r>
              <a:rPr lang="en-US" sz="1600" dirty="0" err="1"/>
              <a:t>Egon+Lars</a:t>
            </a:r>
            <a:r>
              <a:rPr lang="en-US" sz="1600" dirty="0"/>
              <a:t> </a:t>
            </a:r>
            <a:r>
              <a:rPr lang="en-US" sz="1600" dirty="0" err="1"/>
              <a:t>Willighagen</a:t>
            </a:r>
            <a:r>
              <a:rPr lang="en-US" sz="1600" dirty="0"/>
              <a:t>, @</a:t>
            </a:r>
            <a:r>
              <a:rPr lang="en-US" sz="1600" dirty="0" err="1"/>
              <a:t>egonw</a:t>
            </a:r>
            <a:r>
              <a:rPr lang="en-US" sz="1600" dirty="0"/>
              <a:t>)</a:t>
            </a:r>
          </a:p>
          <a:p>
            <a:pPr lvl="2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6188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14FFC-BFC9-5F6C-F59B-B4124DE0FACF}"/>
              </a:ext>
            </a:extLst>
          </p:cNvPr>
          <p:cNvSpPr txBox="1"/>
          <p:nvPr/>
        </p:nvSpPr>
        <p:spPr>
          <a:xfrm>
            <a:off x="4648756" y="791314"/>
            <a:ext cx="2147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future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9C492-26DE-783B-3A3E-5C0D3160402A}"/>
              </a:ext>
            </a:extLst>
          </p:cNvPr>
          <p:cNvSpPr txBox="1"/>
          <p:nvPr/>
        </p:nvSpPr>
        <p:spPr>
          <a:xfrm>
            <a:off x="2804072" y="2423129"/>
            <a:ext cx="658385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Collaboration with anyone, not control [0]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Tools, not original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Citizen-friendly, not competitive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Crisis oriented, not academic [1]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E0C50F-8E2A-8CD5-ADDB-30538211637E}"/>
              </a:ext>
            </a:extLst>
          </p:cNvPr>
          <p:cNvSpPr txBox="1"/>
          <p:nvPr/>
        </p:nvSpPr>
        <p:spPr>
          <a:xfrm>
            <a:off x="1797579" y="5015817"/>
            <a:ext cx="595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>
                <a:hlinkClick r:id="rId2"/>
              </a:rPr>
              <a:t>https://www.nytimes.com/2015/04/08/opinion/yes-we-were-warned-about-ebola.html</a:t>
            </a:r>
            <a:r>
              <a:rPr lang="en-US" sz="1200" dirty="0"/>
              <a:t>, </a:t>
            </a:r>
          </a:p>
          <a:p>
            <a:r>
              <a:rPr lang="en-GB" sz="1200" b="0" i="0" dirty="0">
                <a:solidFill>
                  <a:srgbClr val="363636"/>
                </a:solidFill>
                <a:effectLst/>
                <a:latin typeface="nyt-imperial"/>
              </a:rPr>
              <a:t>“The road to inaction is paved with research papers.”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FA665-A3D5-56AC-5CD7-4D7B8659572C}"/>
              </a:ext>
            </a:extLst>
          </p:cNvPr>
          <p:cNvSpPr txBox="1"/>
          <p:nvPr/>
        </p:nvSpPr>
        <p:spPr>
          <a:xfrm>
            <a:off x="688770" y="1453468"/>
            <a:ext cx="10525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are taking the knowledge system to IPCC Geneva  in 2 weeks time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EE9CA9-BEBA-0DEE-B707-0F37B630E158}"/>
              </a:ext>
            </a:extLst>
          </p:cNvPr>
          <p:cNvSpPr txBox="1"/>
          <p:nvPr/>
        </p:nvSpPr>
        <p:spPr>
          <a:xfrm>
            <a:off x="1797579" y="4442748"/>
            <a:ext cx="859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[0] Wikimedia Deutschland, CODATA, FORCE-11, UN-Library, </a:t>
            </a:r>
            <a:r>
              <a:rPr lang="en-US" dirty="0" err="1"/>
              <a:t>UniGE</a:t>
            </a:r>
            <a:r>
              <a:rPr lang="en-US" dirty="0"/>
              <a:t>, INYAS, KARYA, NIPGR, </a:t>
            </a:r>
          </a:p>
        </p:txBody>
      </p:sp>
    </p:spTree>
    <p:extLst>
      <p:ext uri="{BB962C8B-B14F-4D97-AF65-F5344CB8AC3E}">
        <p14:creationId xmlns:p14="http://schemas.microsoft.com/office/powerpoint/2010/main" val="45344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5AE8A-9969-454B-BB73-A12CFE27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1" y="213956"/>
            <a:ext cx="11420896" cy="6430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CA271D-A6D6-084A-9F38-32B6BE81E82A}"/>
              </a:ext>
            </a:extLst>
          </p:cNvPr>
          <p:cNvSpPr txBox="1"/>
          <p:nvPr/>
        </p:nvSpPr>
        <p:spPr>
          <a:xfrm>
            <a:off x="386081" y="5248656"/>
            <a:ext cx="2265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 TIGR2ESS</a:t>
            </a:r>
          </a:p>
          <a:p>
            <a:r>
              <a:rPr lang="en-US" dirty="0"/>
              <a:t>2020 </a:t>
            </a:r>
            <a:r>
              <a:rPr lang="en-US" dirty="0" err="1"/>
              <a:t>openVirus</a:t>
            </a:r>
            <a:endParaRPr lang="en-US" dirty="0"/>
          </a:p>
          <a:p>
            <a:r>
              <a:rPr lang="en-US" dirty="0"/>
              <a:t>2021 invasive species</a:t>
            </a:r>
          </a:p>
          <a:p>
            <a:r>
              <a:rPr lang="en-US" dirty="0"/>
              <a:t>2022 </a:t>
            </a:r>
            <a:r>
              <a:rPr lang="en-US" dirty="0" err="1"/>
              <a:t>semanticClimate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1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CF38C-8419-85E9-7D41-390ECA029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11" y="365125"/>
            <a:ext cx="11290433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Knowledge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systems,Tools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5BE6-8E86-BB5E-DDF1-03D8425E5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15,000 pages of PDF-EN </a:t>
            </a:r>
            <a:r>
              <a:rPr lang="en-US" b="1" dirty="0"/>
              <a:t>Reports</a:t>
            </a:r>
            <a:r>
              <a:rPr lang="en-US" dirty="0"/>
              <a:t> transformed to citizen-friendly semantic resources</a:t>
            </a:r>
          </a:p>
          <a:p>
            <a:pPr lvl="1"/>
            <a:r>
              <a:rPr lang="en-US" dirty="0"/>
              <a:t>Semantic IPCC </a:t>
            </a:r>
            <a:r>
              <a:rPr lang="en-US" b="1" dirty="0"/>
              <a:t>Glossary</a:t>
            </a:r>
            <a:r>
              <a:rPr lang="en-US" dirty="0"/>
              <a:t> , 1500 terms with Wikidata multilingual equivalents</a:t>
            </a:r>
          </a:p>
          <a:p>
            <a:pPr lvl="1"/>
            <a:r>
              <a:rPr lang="en-US" dirty="0"/>
              <a:t>Supervised search </a:t>
            </a:r>
            <a:r>
              <a:rPr lang="en-US" b="1" dirty="0"/>
              <a:t>of Scholarly Open literature </a:t>
            </a:r>
            <a:r>
              <a:rPr lang="en-US" dirty="0"/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pygetpapers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docanalysis</a:t>
            </a:r>
            <a:r>
              <a:rPr lang="en-US" dirty="0"/>
              <a:t>) -&gt; medium-grained semantics</a:t>
            </a:r>
          </a:p>
          <a:p>
            <a:pPr lvl="1"/>
            <a:r>
              <a:rPr lang="en-US" b="1" dirty="0" err="1"/>
              <a:t>Wikibase</a:t>
            </a:r>
            <a:r>
              <a:rPr lang="en-US" dirty="0"/>
              <a:t> for searching resources (SPARQL)</a:t>
            </a:r>
          </a:p>
          <a:p>
            <a:pPr lvl="1"/>
            <a:r>
              <a:rPr lang="en-US" b="1" dirty="0"/>
              <a:t>Demo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Knowledge graph for glossary (CSV triples, </a:t>
            </a:r>
          </a:p>
          <a:p>
            <a:pPr lvl="2"/>
            <a:r>
              <a:rPr lang="en-US" dirty="0" err="1"/>
              <a:t>Wikibase</a:t>
            </a:r>
            <a:r>
              <a:rPr lang="en-US" dirty="0"/>
              <a:t> for Chapters + SPARQL</a:t>
            </a:r>
            <a:endParaRPr lang="en-US" sz="1200" dirty="0"/>
          </a:p>
          <a:p>
            <a:pPr lvl="2"/>
            <a:endParaRPr lang="en-US" dirty="0"/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00E290-DA6A-9515-AB20-0565F4E273E8}"/>
              </a:ext>
            </a:extLst>
          </p:cNvPr>
          <p:cNvSpPr txBox="1"/>
          <p:nvPr/>
        </p:nvSpPr>
        <p:spPr>
          <a:xfrm>
            <a:off x="2387599" y="5486401"/>
            <a:ext cx="792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URLs: </a:t>
            </a:r>
            <a:r>
              <a:rPr lang="en-US" dirty="0">
                <a:hlinkClick r:id="rId2"/>
              </a:rPr>
              <a:t>https://semanticclimate.org/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https://github.com/petermr/semanticClimate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814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AA8BC0-D7B8-9A17-1F0A-34D1BB34259D}"/>
              </a:ext>
            </a:extLst>
          </p:cNvPr>
          <p:cNvSpPr txBox="1"/>
          <p:nvPr/>
        </p:nvSpPr>
        <p:spPr>
          <a:xfrm>
            <a:off x="6728705" y="7149667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semanticclimate.org</a:t>
            </a:r>
            <a:r>
              <a:rPr lang="en-US" dirty="0"/>
              <a:t>/p/</a:t>
            </a:r>
            <a:r>
              <a:rPr lang="en-US" dirty="0" err="1"/>
              <a:t>en</a:t>
            </a:r>
            <a:r>
              <a:rPr lang="en-US" dirty="0"/>
              <a:t>/posts/resources/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D9A29-17D2-0D29-E9E0-CC9AEBF3CB45}"/>
              </a:ext>
            </a:extLst>
          </p:cNvPr>
          <p:cNvSpPr txBox="1"/>
          <p:nvPr/>
        </p:nvSpPr>
        <p:spPr>
          <a:xfrm>
            <a:off x="1478117" y="224694"/>
            <a:ext cx="6846486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dirty="0">
                <a:latin typeface="-apple-system"/>
              </a:rPr>
              <a:t>7 IPCC REPORTS </a:t>
            </a:r>
            <a:r>
              <a:rPr lang="en-GB" b="1" dirty="0">
                <a:latin typeface="-apple-system"/>
                <a:hlinkClick r:id="rId2"/>
              </a:rPr>
              <a:t>https://github.com/petermr/semanticClimate/blob/main/ipcc/ar6/fsci_slides/Waheb_presentation.pptx</a:t>
            </a:r>
            <a:r>
              <a:rPr lang="en-GB" b="1" dirty="0">
                <a:latin typeface="-apple-system"/>
              </a:rPr>
              <a:t> </a:t>
            </a:r>
          </a:p>
          <a:p>
            <a:pPr algn="l"/>
            <a:r>
              <a:rPr lang="en-GB" b="1" dirty="0">
                <a:latin typeface="-apple-system"/>
              </a:rPr>
              <a:t> </a:t>
            </a:r>
            <a:endParaRPr lang="en-GB" b="1" i="0" dirty="0"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WG1</a:t>
            </a:r>
            <a:endParaRPr lang="en-GB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  <a:hlinkClick r:id="rId3"/>
              </a:rPr>
              <a:t>IPCC/ar6/wg1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report with 12 chapters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The title is "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Climate Change 2021: The Physical Science Basis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WG2</a:t>
            </a:r>
            <a:endParaRPr lang="en-GB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  <a:hlinkClick r:id="rId4"/>
              </a:rPr>
              <a:t>IPCC/ar6/wg2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report with 18 chapters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The title is "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Climate Change 2022: Impacts, Adaptation and Vulnerability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WG3</a:t>
            </a:r>
            <a:endParaRPr lang="en-GB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  <a:hlinkClick r:id="rId5"/>
              </a:rPr>
              <a:t>IPCC/ar6/wg3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 report with 17 chapters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The title is "</a:t>
            </a: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Climate Change 2022: Mitigation of Climate Change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"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SYR </a:t>
            </a: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AR6 </a:t>
            </a:r>
            <a:r>
              <a:rPr lang="en-GB" b="1" i="0" u="none" strike="noStrike" dirty="0">
                <a:solidFill>
                  <a:srgbClr val="333333"/>
                </a:solidFill>
                <a:effectLst/>
                <a:latin typeface="-apple-system"/>
                <a:hlinkClick r:id="rId6"/>
              </a:rPr>
              <a:t>Synthesis Report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  <a:hlinkClick r:id="rId6"/>
              </a:rPr>
              <a:t> 2023 (SYR)</a:t>
            </a:r>
            <a:endParaRPr lang="en-GB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SR15</a:t>
            </a:r>
            <a:endParaRPr lang="en-GB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SPECIAL REPORT on 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  <a:hlinkClick r:id="rId7"/>
              </a:rPr>
              <a:t>Global Warming of 1.5 ºC</a:t>
            </a:r>
            <a:endParaRPr lang="en-GB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SRCCL</a:t>
            </a:r>
            <a:endParaRPr lang="en-GB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SPECIAL REPORT on 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  <a:hlinkClick r:id="rId8"/>
              </a:rPr>
              <a:t>Climate Change and Land</a:t>
            </a:r>
            <a:endParaRPr lang="en-GB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-apple-system"/>
              </a:rPr>
              <a:t>SROCC</a:t>
            </a:r>
            <a:endParaRPr lang="en-GB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33333"/>
                </a:solidFill>
                <a:effectLst/>
                <a:latin typeface="-apple-system"/>
              </a:rPr>
              <a:t>Special Report on the </a:t>
            </a:r>
            <a:r>
              <a:rPr lang="en-GB" b="0" i="0" u="none" strike="noStrike" dirty="0">
                <a:solidFill>
                  <a:srgbClr val="333333"/>
                </a:solidFill>
                <a:effectLst/>
                <a:latin typeface="-apple-system"/>
                <a:hlinkClick r:id="rId9"/>
              </a:rPr>
              <a:t>Ocean and Cryosphere in a Changing Climate</a:t>
            </a:r>
            <a:endParaRPr lang="en-GB" b="0" i="0" dirty="0">
              <a:solidFill>
                <a:srgbClr val="333333"/>
              </a:solidFill>
              <a:effectLst/>
              <a:latin typeface="-apple-system"/>
            </a:endParaRP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8A53E7-CC90-264E-8B38-E7D955263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1"/>
            <a:ext cx="12192000" cy="68262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12A1D8-74DD-6349-8D40-5A3A27161286}"/>
              </a:ext>
            </a:extLst>
          </p:cNvPr>
          <p:cNvSpPr txBox="1"/>
          <p:nvPr/>
        </p:nvSpPr>
        <p:spPr>
          <a:xfrm>
            <a:off x="877824" y="640080"/>
            <a:ext cx="419595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IPCC AR6/WG3 17 Chapters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856BD-200D-4342-9368-7697473B821E}"/>
              </a:ext>
            </a:extLst>
          </p:cNvPr>
          <p:cNvSpPr txBox="1"/>
          <p:nvPr/>
        </p:nvSpPr>
        <p:spPr>
          <a:xfrm>
            <a:off x="7010400" y="640080"/>
            <a:ext cx="36515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One chapter per person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3DA077-7DF0-DA07-BF9A-470D2CEE37BF}"/>
              </a:ext>
            </a:extLst>
          </p:cNvPr>
          <p:cNvSpPr txBox="1"/>
          <p:nvPr/>
        </p:nvSpPr>
        <p:spPr>
          <a:xfrm>
            <a:off x="2340864" y="2687177"/>
            <a:ext cx="7058343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IPCC: 15,000 </a:t>
            </a:r>
            <a:r>
              <a:rPr lang="en-US" sz="6000" dirty="0"/>
              <a:t>pages</a:t>
            </a:r>
            <a:r>
              <a:rPr lang="en-US" sz="4800" dirty="0"/>
              <a:t> of PDF</a:t>
            </a:r>
          </a:p>
        </p:txBody>
      </p:sp>
    </p:spTree>
    <p:extLst>
      <p:ext uri="{BB962C8B-B14F-4D97-AF65-F5344CB8AC3E}">
        <p14:creationId xmlns:p14="http://schemas.microsoft.com/office/powerpoint/2010/main" val="399056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0B4D8-3C3B-14B0-21BD-F4F1135C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 dirty="0"/>
              <a:t>PDF Statements in SYR (several hundred)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843F2-42D4-1688-253B-ABB4AFC61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9" y="1348220"/>
            <a:ext cx="10991462" cy="299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0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AFA7A-0FD3-43EC-B4C5-654BF936B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IPCC 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E0AF-87D2-71BC-90CF-74D23ADA8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Per-chapter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5DB83-62C9-C625-233B-0EF421EE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2" y="829013"/>
            <a:ext cx="7772400" cy="2599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D252F-11BB-DC4D-C02A-B315491B8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45" y="3689268"/>
            <a:ext cx="7772400" cy="303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5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1B1BD3-66D0-1041-8A2A-E9E058D90B0D}"/>
              </a:ext>
            </a:extLst>
          </p:cNvPr>
          <p:cNvSpPr txBox="1"/>
          <p:nvPr/>
        </p:nvSpPr>
        <p:spPr>
          <a:xfrm>
            <a:off x="2117773" y="707136"/>
            <a:ext cx="51221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“Climate Justice?”</a:t>
            </a:r>
          </a:p>
          <a:p>
            <a:pPr algn="ctr"/>
            <a:r>
              <a:rPr lang="en-US" sz="4000" dirty="0"/>
              <a:t>answers in</a:t>
            </a:r>
          </a:p>
          <a:p>
            <a:r>
              <a:rPr lang="en-US" sz="4000" dirty="0"/>
              <a:t>Wikipedia and Wikidata</a:t>
            </a:r>
          </a:p>
          <a:p>
            <a:r>
              <a:rPr lang="en-US" sz="4000" dirty="0"/>
              <a:t>The Scholarly Literature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71E9D-A383-6442-855A-423F28674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77" y="478409"/>
            <a:ext cx="3813375" cy="5514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D2DA6-1F10-6240-AC29-0F0187660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" y="3261681"/>
            <a:ext cx="5313680" cy="2818842"/>
          </a:xfrm>
          <a:prstGeom prst="rect">
            <a:avLst/>
          </a:prstGeom>
        </p:spPr>
      </p:pic>
      <p:pic>
        <p:nvPicPr>
          <p:cNvPr id="7" name="Google Shape;205;g13caad91745_0_125" descr="https://upload.wikimedia.org/wikipedia/commons/thumb/6/66/Wikidata-logo-en.svg/1024px-Wikidata-logo-en.svg.png">
            <a:hlinkClick r:id="rId4"/>
            <a:extLst>
              <a:ext uri="{FF2B5EF4-FFF2-40B4-BE49-F238E27FC236}">
                <a16:creationId xmlns:a16="http://schemas.microsoft.com/office/drawing/2014/main" id="{930C5F61-C79A-3E4A-9609-3A49D1A187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017" y="3829854"/>
            <a:ext cx="1387425" cy="9813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37876-5FFD-2F4A-97FC-69837BFF9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3494153"/>
            <a:ext cx="1057729" cy="16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4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462298-AC6C-7F47-A9E6-3968FE12CF0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917250" y="2281091"/>
            <a:ext cx="1445724" cy="0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5258151" y="3442551"/>
            <a:ext cx="2042510" cy="50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700" dirty="0"/>
              <a:t>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5362974" y="2004092"/>
            <a:ext cx="2346140" cy="55399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3000" dirty="0"/>
              <a:t> mini-Corpus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3534468" y="2021940"/>
            <a:ext cx="1233624" cy="523220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dirty="0"/>
              <a:t>Search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cxnSpLocks/>
          </p:cNvCxnSpPr>
          <p:nvPr/>
        </p:nvCxnSpPr>
        <p:spPr>
          <a:xfrm>
            <a:off x="7808315" y="2558090"/>
            <a:ext cx="1536891" cy="373881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4191432" y="298328"/>
            <a:ext cx="3517681" cy="1076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dirty="0" err="1"/>
              <a:t>SemanticClimate</a:t>
            </a:r>
            <a:r>
              <a:rPr lang="en-IN" sz="3300" dirty="0"/>
              <a:t> – what we do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6324A-8F3F-4344-AAEA-017DB9645EE5}"/>
              </a:ext>
            </a:extLst>
          </p:cNvPr>
          <p:cNvSpPr txBox="1"/>
          <p:nvPr/>
        </p:nvSpPr>
        <p:spPr>
          <a:xfrm>
            <a:off x="9376825" y="1020272"/>
            <a:ext cx="1727846" cy="461665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NLP/ML/AI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D4995A-509B-884D-B67B-73CAF46771E4}"/>
              </a:ext>
            </a:extLst>
          </p:cNvPr>
          <p:cNvCxnSpPr>
            <a:cxnSpLocks/>
          </p:cNvCxnSpPr>
          <p:nvPr/>
        </p:nvCxnSpPr>
        <p:spPr>
          <a:xfrm flipH="1">
            <a:off x="6514531" y="2497787"/>
            <a:ext cx="21513" cy="944764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E062F4-1447-0E4D-8E9F-AAF141AA149E}"/>
              </a:ext>
            </a:extLst>
          </p:cNvPr>
          <p:cNvCxnSpPr>
            <a:cxnSpLocks/>
          </p:cNvCxnSpPr>
          <p:nvPr/>
        </p:nvCxnSpPr>
        <p:spPr>
          <a:xfrm flipV="1">
            <a:off x="2527128" y="2402456"/>
            <a:ext cx="2790354" cy="1220576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98AFCD8-309B-3648-98AB-BD2B9E63D960}"/>
              </a:ext>
            </a:extLst>
          </p:cNvPr>
          <p:cNvSpPr txBox="1"/>
          <p:nvPr/>
        </p:nvSpPr>
        <p:spPr>
          <a:xfrm>
            <a:off x="9345206" y="2568438"/>
            <a:ext cx="2042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3000" dirty="0"/>
              <a:t>Semantic</a:t>
            </a:r>
          </a:p>
          <a:p>
            <a:r>
              <a:rPr lang="en-IN" sz="3000" dirty="0"/>
              <a:t>Literature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10022D3-B076-6749-8993-60084B12641D}"/>
              </a:ext>
            </a:extLst>
          </p:cNvPr>
          <p:cNvCxnSpPr>
            <a:cxnSpLocks/>
          </p:cNvCxnSpPr>
          <p:nvPr/>
        </p:nvCxnSpPr>
        <p:spPr>
          <a:xfrm>
            <a:off x="10240748" y="3592696"/>
            <a:ext cx="12202" cy="104030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oogle Shape;205;g13caad91745_0_125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A723085D-716B-AC45-B6EF-1367037650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044" y="4134898"/>
            <a:ext cx="1387425" cy="9813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672A245-6E5D-E641-9884-D8A2C0DB3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986" y="995317"/>
            <a:ext cx="666887" cy="1042011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10EF10A-C38E-D64E-B025-C0B2605716A5}"/>
              </a:ext>
            </a:extLst>
          </p:cNvPr>
          <p:cNvCxnSpPr>
            <a:cxnSpLocks/>
          </p:cNvCxnSpPr>
          <p:nvPr/>
        </p:nvCxnSpPr>
        <p:spPr>
          <a:xfrm>
            <a:off x="2731581" y="2278641"/>
            <a:ext cx="802887" cy="0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D817E65-7BEE-6D43-9C8D-2B3D898CE3DC}"/>
              </a:ext>
            </a:extLst>
          </p:cNvPr>
          <p:cNvSpPr txBox="1"/>
          <p:nvPr/>
        </p:nvSpPr>
        <p:spPr>
          <a:xfrm>
            <a:off x="1580465" y="2114273"/>
            <a:ext cx="114339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OA repos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57E32FD-2088-534E-83F0-56F8BD63E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152" y="4146221"/>
            <a:ext cx="1145998" cy="10447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B7BC7E8-2343-CF49-9DE9-5CF476C1679C}"/>
              </a:ext>
            </a:extLst>
          </p:cNvPr>
          <p:cNvCxnSpPr>
            <a:cxnSpLocks/>
          </p:cNvCxnSpPr>
          <p:nvPr/>
        </p:nvCxnSpPr>
        <p:spPr>
          <a:xfrm flipV="1">
            <a:off x="7491222" y="2994340"/>
            <a:ext cx="1785872" cy="390862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C963C435-A300-6141-963A-692F68396E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67" y="3600101"/>
            <a:ext cx="1713955" cy="111875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C528645-8EC4-F849-8626-26AACD5549F5}"/>
              </a:ext>
            </a:extLst>
          </p:cNvPr>
          <p:cNvSpPr txBox="1"/>
          <p:nvPr/>
        </p:nvSpPr>
        <p:spPr>
          <a:xfrm>
            <a:off x="1857386" y="3660097"/>
            <a:ext cx="10647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IPCC/AR6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C6CAFB0-1290-5740-AE1A-A2A1DEE2633C}"/>
              </a:ext>
            </a:extLst>
          </p:cNvPr>
          <p:cNvSpPr txBox="1"/>
          <p:nvPr/>
        </p:nvSpPr>
        <p:spPr>
          <a:xfrm>
            <a:off x="9389027" y="4649206"/>
            <a:ext cx="1809057" cy="584775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b="1" dirty="0"/>
              <a:t>Learning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647CCAF-C852-BC47-AB43-BF0765D52FE8}"/>
              </a:ext>
            </a:extLst>
          </p:cNvPr>
          <p:cNvCxnSpPr>
            <a:cxnSpLocks/>
          </p:cNvCxnSpPr>
          <p:nvPr/>
        </p:nvCxnSpPr>
        <p:spPr>
          <a:xfrm flipV="1">
            <a:off x="10241809" y="1542592"/>
            <a:ext cx="0" cy="106243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D51880C-B588-E100-0535-24DA88E0E148}"/>
              </a:ext>
            </a:extLst>
          </p:cNvPr>
          <p:cNvSpPr txBox="1"/>
          <p:nvPr/>
        </p:nvSpPr>
        <p:spPr>
          <a:xfrm>
            <a:off x="6585087" y="1601301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20,000 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115C13-3E83-E199-4096-089B4A7ED094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265906" y="3696467"/>
            <a:ext cx="1992245" cy="278038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3DE870C-14AC-1D51-8DB6-E1C1CA3B2A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84" y="5553704"/>
            <a:ext cx="1816995" cy="6607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C1640F-764B-462E-24D0-80D98CC2BAE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346682" y="3950382"/>
            <a:ext cx="11874" cy="1603322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E03517-769C-BA8D-66B4-0A1E0D94E10B}"/>
              </a:ext>
            </a:extLst>
          </p:cNvPr>
          <p:cNvCxnSpPr>
            <a:cxnSpLocks/>
          </p:cNvCxnSpPr>
          <p:nvPr/>
        </p:nvCxnSpPr>
        <p:spPr>
          <a:xfrm flipH="1">
            <a:off x="7300661" y="1503010"/>
            <a:ext cx="2088366" cy="1882192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40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3661</TotalTime>
  <Words>647</Words>
  <Application>Microsoft Macintosh PowerPoint</Application>
  <PresentationFormat>Widescreen</PresentationFormat>
  <Paragraphs>100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Courier New</vt:lpstr>
      <vt:lpstr>Montserrat Medium</vt:lpstr>
      <vt:lpstr>nyt-imperial</vt:lpstr>
      <vt:lpstr>Slack-Lato</vt:lpstr>
      <vt:lpstr>Office Theme</vt:lpstr>
      <vt:lpstr>Knowledge systems for Climate</vt:lpstr>
      <vt:lpstr>PowerPoint Presentation</vt:lpstr>
      <vt:lpstr>Knowledge systems,Tools, resources</vt:lpstr>
      <vt:lpstr>PowerPoint Presentation</vt:lpstr>
      <vt:lpstr>PowerPoint Presentation</vt:lpstr>
      <vt:lpstr>PDF Statements in SYR (several hundred)</vt:lpstr>
      <vt:lpstr>IPCC Glossary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through tackling challenges</dc:title>
  <dc:creator>Shweata N Hegde</dc:creator>
  <cp:lastModifiedBy>Microsoft Office User</cp:lastModifiedBy>
  <cp:revision>58</cp:revision>
  <dcterms:created xsi:type="dcterms:W3CDTF">2022-06-21T07:31:53Z</dcterms:created>
  <dcterms:modified xsi:type="dcterms:W3CDTF">2023-10-23T13:26:06Z</dcterms:modified>
</cp:coreProperties>
</file>